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20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B0372-978E-1A49-80EA-6333B7AA77DD}" type="doc">
      <dgm:prSet loTypeId="urn:microsoft.com/office/officeart/2005/8/layout/radial5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B376C9-8762-284A-9A95-A5EE0CCCE7E6}">
      <dgm:prSet phldrT="[Text]"/>
      <dgm:spPr/>
      <dgm:t>
        <a:bodyPr/>
        <a:lstStyle/>
        <a:p>
          <a:r>
            <a:rPr lang="en-US" dirty="0" smtClean="0"/>
            <a:t>UNIFIED DATABASE</a:t>
          </a:r>
          <a:endParaRPr lang="en-US" dirty="0"/>
        </a:p>
      </dgm:t>
    </dgm:pt>
    <dgm:pt modelId="{C216DAC8-A8A2-484D-A3F9-A0C6ECAEF99D}" type="parTrans" cxnId="{CB31C078-2C58-CA45-B2E6-3E1343490ADC}">
      <dgm:prSet/>
      <dgm:spPr/>
      <dgm:t>
        <a:bodyPr/>
        <a:lstStyle/>
        <a:p>
          <a:endParaRPr lang="en-US"/>
        </a:p>
      </dgm:t>
    </dgm:pt>
    <dgm:pt modelId="{72C219F3-82F1-204C-8844-86F03562E351}" type="sibTrans" cxnId="{CB31C078-2C58-CA45-B2E6-3E1343490ADC}">
      <dgm:prSet/>
      <dgm:spPr/>
      <dgm:t>
        <a:bodyPr/>
        <a:lstStyle/>
        <a:p>
          <a:endParaRPr lang="en-US"/>
        </a:p>
      </dgm:t>
    </dgm:pt>
    <dgm:pt modelId="{46A8F8CA-B4C7-1C44-9E69-439E315DF63B}">
      <dgm:prSet phldrT="[Text]"/>
      <dgm:spPr/>
      <dgm:t>
        <a:bodyPr/>
        <a:lstStyle/>
        <a:p>
          <a:r>
            <a:rPr lang="en-US" dirty="0" smtClean="0"/>
            <a:t>VISUAL EXPLORATION  OF TRENDS</a:t>
          </a:r>
          <a:endParaRPr lang="en-US" dirty="0"/>
        </a:p>
      </dgm:t>
    </dgm:pt>
    <dgm:pt modelId="{9E0299DC-15D7-2246-BDB6-42CFD1DA23B6}" type="parTrans" cxnId="{0172E311-8DAA-1940-81FB-BF32CB9EB2D9}">
      <dgm:prSet/>
      <dgm:spPr/>
      <dgm:t>
        <a:bodyPr/>
        <a:lstStyle/>
        <a:p>
          <a:endParaRPr lang="en-US"/>
        </a:p>
      </dgm:t>
    </dgm:pt>
    <dgm:pt modelId="{7A679957-1ECD-8346-87C6-512F60EBE299}" type="sibTrans" cxnId="{0172E311-8DAA-1940-81FB-BF32CB9EB2D9}">
      <dgm:prSet/>
      <dgm:spPr/>
      <dgm:t>
        <a:bodyPr/>
        <a:lstStyle/>
        <a:p>
          <a:endParaRPr lang="en-US"/>
        </a:p>
      </dgm:t>
    </dgm:pt>
    <dgm:pt modelId="{96424608-B4E9-9946-8E78-E65ABAC3AB64}">
      <dgm:prSet phldrT="[Text]"/>
      <dgm:spPr/>
      <dgm:t>
        <a:bodyPr/>
        <a:lstStyle/>
        <a:p>
          <a:r>
            <a:rPr lang="en-US" dirty="0" smtClean="0"/>
            <a:t>EASE OF MODEL DEVELOPMENT</a:t>
          </a:r>
          <a:endParaRPr lang="en-US" dirty="0"/>
        </a:p>
      </dgm:t>
    </dgm:pt>
    <dgm:pt modelId="{5B08762E-AA33-1D4D-A8E3-3015E187CEEF}" type="parTrans" cxnId="{3A8A1623-629D-2943-ABDA-02148569CB8C}">
      <dgm:prSet/>
      <dgm:spPr/>
      <dgm:t>
        <a:bodyPr/>
        <a:lstStyle/>
        <a:p>
          <a:endParaRPr lang="en-US"/>
        </a:p>
      </dgm:t>
    </dgm:pt>
    <dgm:pt modelId="{1BB72675-9B3E-094E-966B-FCA6C930BDEB}" type="sibTrans" cxnId="{3A8A1623-629D-2943-ABDA-02148569CB8C}">
      <dgm:prSet/>
      <dgm:spPr/>
      <dgm:t>
        <a:bodyPr/>
        <a:lstStyle/>
        <a:p>
          <a:endParaRPr lang="en-US"/>
        </a:p>
      </dgm:t>
    </dgm:pt>
    <dgm:pt modelId="{E47EB41F-4D62-C44D-8488-1802E688D86F}">
      <dgm:prSet phldrT="[Text]"/>
      <dgm:spPr/>
      <dgm:t>
        <a:bodyPr/>
        <a:lstStyle/>
        <a:p>
          <a:r>
            <a:rPr lang="en-US" dirty="0" smtClean="0"/>
            <a:t>REALTIME IMPLEMENTATION</a:t>
          </a:r>
          <a:endParaRPr lang="en-US" dirty="0"/>
        </a:p>
      </dgm:t>
    </dgm:pt>
    <dgm:pt modelId="{4CD0F78D-2227-A449-B86B-98AB82A540C6}" type="parTrans" cxnId="{F2550221-06E2-A148-BE3D-F537C00C6394}">
      <dgm:prSet/>
      <dgm:spPr/>
      <dgm:t>
        <a:bodyPr/>
        <a:lstStyle/>
        <a:p>
          <a:endParaRPr lang="en-US"/>
        </a:p>
      </dgm:t>
    </dgm:pt>
    <dgm:pt modelId="{5F77B3D2-328A-9842-BFA7-3C9F1A31787E}" type="sibTrans" cxnId="{F2550221-06E2-A148-BE3D-F537C00C6394}">
      <dgm:prSet/>
      <dgm:spPr/>
      <dgm:t>
        <a:bodyPr/>
        <a:lstStyle/>
        <a:p>
          <a:endParaRPr lang="en-US"/>
        </a:p>
      </dgm:t>
    </dgm:pt>
    <dgm:pt modelId="{A1C2C97C-7EA6-8245-811F-49E72A4A8325}">
      <dgm:prSet phldrT="[Text]"/>
      <dgm:spPr/>
      <dgm:t>
        <a:bodyPr/>
        <a:lstStyle/>
        <a:p>
          <a:r>
            <a:rPr lang="en-US" dirty="0" smtClean="0"/>
            <a:t>THIRD PARTY HOOKS</a:t>
          </a:r>
          <a:endParaRPr lang="en-US" dirty="0"/>
        </a:p>
      </dgm:t>
    </dgm:pt>
    <dgm:pt modelId="{EFEAF217-D7F5-EF46-AA80-79186540EB94}" type="parTrans" cxnId="{B4E530CA-029E-2B40-A600-D90B8BE39C16}">
      <dgm:prSet/>
      <dgm:spPr/>
      <dgm:t>
        <a:bodyPr/>
        <a:lstStyle/>
        <a:p>
          <a:endParaRPr lang="en-US"/>
        </a:p>
      </dgm:t>
    </dgm:pt>
    <dgm:pt modelId="{0C7D822A-2AB3-7B4B-8826-7F214DF6E130}" type="sibTrans" cxnId="{B4E530CA-029E-2B40-A600-D90B8BE39C16}">
      <dgm:prSet/>
      <dgm:spPr/>
      <dgm:t>
        <a:bodyPr/>
        <a:lstStyle/>
        <a:p>
          <a:endParaRPr lang="en-US"/>
        </a:p>
      </dgm:t>
    </dgm:pt>
    <dgm:pt modelId="{9A4AA63E-6CF3-D140-9FE9-CD0B7D33813E}" type="pres">
      <dgm:prSet presAssocID="{91BB0372-978E-1A49-80EA-6333B7AA77D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6189A5-9C30-8340-A884-30E5FBC658C9}" type="pres">
      <dgm:prSet presAssocID="{33B376C9-8762-284A-9A95-A5EE0CCCE7E6}" presName="centerShape" presStyleLbl="node0" presStyleIdx="0" presStyleCnt="1"/>
      <dgm:spPr/>
      <dgm:t>
        <a:bodyPr/>
        <a:lstStyle/>
        <a:p>
          <a:endParaRPr lang="en-US"/>
        </a:p>
      </dgm:t>
    </dgm:pt>
    <dgm:pt modelId="{B4862E57-8411-414B-A711-B2AA192CA068}" type="pres">
      <dgm:prSet presAssocID="{9E0299DC-15D7-2246-BDB6-42CFD1DA23B6}" presName="parTrans" presStyleLbl="sibTrans2D1" presStyleIdx="0" presStyleCnt="4"/>
      <dgm:spPr/>
      <dgm:t>
        <a:bodyPr/>
        <a:lstStyle/>
        <a:p>
          <a:endParaRPr lang="en-US"/>
        </a:p>
      </dgm:t>
    </dgm:pt>
    <dgm:pt modelId="{355C7BFF-63C0-364B-8249-6376732A73C8}" type="pres">
      <dgm:prSet presAssocID="{9E0299DC-15D7-2246-BDB6-42CFD1DA23B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95242C8-76D1-5B49-B1B1-7D27CE7C943A}" type="pres">
      <dgm:prSet presAssocID="{46A8F8CA-B4C7-1C44-9E69-439E315DF63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DDF3E-88E9-3144-A42E-9B55A29B6DCD}" type="pres">
      <dgm:prSet presAssocID="{5B08762E-AA33-1D4D-A8E3-3015E187CEEF}" presName="parTrans" presStyleLbl="sibTrans2D1" presStyleIdx="1" presStyleCnt="4"/>
      <dgm:spPr/>
      <dgm:t>
        <a:bodyPr/>
        <a:lstStyle/>
        <a:p>
          <a:endParaRPr lang="en-US"/>
        </a:p>
      </dgm:t>
    </dgm:pt>
    <dgm:pt modelId="{83BF1E15-E1DB-0E4C-8E04-BFCC521C2DEF}" type="pres">
      <dgm:prSet presAssocID="{5B08762E-AA33-1D4D-A8E3-3015E187CEEF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ECCB8BF-037A-044E-AB9B-DF0F8624BBD3}" type="pres">
      <dgm:prSet presAssocID="{96424608-B4E9-9946-8E78-E65ABAC3AB6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C7931-4413-8F46-B3AC-62DA79161AD8}" type="pres">
      <dgm:prSet presAssocID="{4CD0F78D-2227-A449-B86B-98AB82A540C6}" presName="parTrans" presStyleLbl="sibTrans2D1" presStyleIdx="2" presStyleCnt="4"/>
      <dgm:spPr/>
      <dgm:t>
        <a:bodyPr/>
        <a:lstStyle/>
        <a:p>
          <a:endParaRPr lang="en-US"/>
        </a:p>
      </dgm:t>
    </dgm:pt>
    <dgm:pt modelId="{78BC70ED-1852-5B4F-9DE8-DAA0FA9DC19E}" type="pres">
      <dgm:prSet presAssocID="{4CD0F78D-2227-A449-B86B-98AB82A540C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02145252-9DA9-1A47-B628-5FE7F86C5238}" type="pres">
      <dgm:prSet presAssocID="{E47EB41F-4D62-C44D-8488-1802E688D8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0185F-38FC-384E-A947-BC0A7D3A3017}" type="pres">
      <dgm:prSet presAssocID="{EFEAF217-D7F5-EF46-AA80-79186540EB94}" presName="parTrans" presStyleLbl="sibTrans2D1" presStyleIdx="3" presStyleCnt="4"/>
      <dgm:spPr/>
      <dgm:t>
        <a:bodyPr/>
        <a:lstStyle/>
        <a:p>
          <a:endParaRPr lang="en-US"/>
        </a:p>
      </dgm:t>
    </dgm:pt>
    <dgm:pt modelId="{BC8A12C0-499C-A64B-9AC3-6E1A95E17B48}" type="pres">
      <dgm:prSet presAssocID="{EFEAF217-D7F5-EF46-AA80-79186540EB94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1F888A8B-ED6A-174E-9EE0-6F83D849A9F1}" type="pres">
      <dgm:prSet presAssocID="{A1C2C97C-7EA6-8245-811F-49E72A4A832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6A7817-F18A-4DC2-BBFF-64C214C08FBF}" type="presOf" srcId="{46A8F8CA-B4C7-1C44-9E69-439E315DF63B}" destId="{995242C8-76D1-5B49-B1B1-7D27CE7C943A}" srcOrd="0" destOrd="0" presId="urn:microsoft.com/office/officeart/2005/8/layout/radial5"/>
    <dgm:cxn modelId="{F88EE921-CE87-4E90-B1FA-4AB367464355}" type="presOf" srcId="{9E0299DC-15D7-2246-BDB6-42CFD1DA23B6}" destId="{B4862E57-8411-414B-A711-B2AA192CA068}" srcOrd="0" destOrd="0" presId="urn:microsoft.com/office/officeart/2005/8/layout/radial5"/>
    <dgm:cxn modelId="{5D961ECF-2A91-4C16-8C83-01DAFE6368D3}" type="presOf" srcId="{9E0299DC-15D7-2246-BDB6-42CFD1DA23B6}" destId="{355C7BFF-63C0-364B-8249-6376732A73C8}" srcOrd="1" destOrd="0" presId="urn:microsoft.com/office/officeart/2005/8/layout/radial5"/>
    <dgm:cxn modelId="{030E986E-D5E5-4E98-A5DA-6D476593D452}" type="presOf" srcId="{4CD0F78D-2227-A449-B86B-98AB82A540C6}" destId="{A0AC7931-4413-8F46-B3AC-62DA79161AD8}" srcOrd="0" destOrd="0" presId="urn:microsoft.com/office/officeart/2005/8/layout/radial5"/>
    <dgm:cxn modelId="{0172E311-8DAA-1940-81FB-BF32CB9EB2D9}" srcId="{33B376C9-8762-284A-9A95-A5EE0CCCE7E6}" destId="{46A8F8CA-B4C7-1C44-9E69-439E315DF63B}" srcOrd="0" destOrd="0" parTransId="{9E0299DC-15D7-2246-BDB6-42CFD1DA23B6}" sibTransId="{7A679957-1ECD-8346-87C6-512F60EBE299}"/>
    <dgm:cxn modelId="{F1058FE3-F9B3-43A9-BD87-166EB18C069B}" type="presOf" srcId="{E47EB41F-4D62-C44D-8488-1802E688D86F}" destId="{02145252-9DA9-1A47-B628-5FE7F86C5238}" srcOrd="0" destOrd="0" presId="urn:microsoft.com/office/officeart/2005/8/layout/radial5"/>
    <dgm:cxn modelId="{B4E530CA-029E-2B40-A600-D90B8BE39C16}" srcId="{33B376C9-8762-284A-9A95-A5EE0CCCE7E6}" destId="{A1C2C97C-7EA6-8245-811F-49E72A4A8325}" srcOrd="3" destOrd="0" parTransId="{EFEAF217-D7F5-EF46-AA80-79186540EB94}" sibTransId="{0C7D822A-2AB3-7B4B-8826-7F214DF6E130}"/>
    <dgm:cxn modelId="{5B5E52E3-1D28-4943-9BC0-CBD1DACF5E08}" type="presOf" srcId="{EFEAF217-D7F5-EF46-AA80-79186540EB94}" destId="{BC8A12C0-499C-A64B-9AC3-6E1A95E17B48}" srcOrd="1" destOrd="0" presId="urn:microsoft.com/office/officeart/2005/8/layout/radial5"/>
    <dgm:cxn modelId="{1916C22C-6113-4947-B713-3BC0E7DE83D6}" type="presOf" srcId="{96424608-B4E9-9946-8E78-E65ABAC3AB64}" destId="{2ECCB8BF-037A-044E-AB9B-DF0F8624BBD3}" srcOrd="0" destOrd="0" presId="urn:microsoft.com/office/officeart/2005/8/layout/radial5"/>
    <dgm:cxn modelId="{0AFE39EA-AF36-4E5F-82EA-EE95C5C5C309}" type="presOf" srcId="{5B08762E-AA33-1D4D-A8E3-3015E187CEEF}" destId="{6B4DDF3E-88E9-3144-A42E-9B55A29B6DCD}" srcOrd="0" destOrd="0" presId="urn:microsoft.com/office/officeart/2005/8/layout/radial5"/>
    <dgm:cxn modelId="{F2550221-06E2-A148-BE3D-F537C00C6394}" srcId="{33B376C9-8762-284A-9A95-A5EE0CCCE7E6}" destId="{E47EB41F-4D62-C44D-8488-1802E688D86F}" srcOrd="2" destOrd="0" parTransId="{4CD0F78D-2227-A449-B86B-98AB82A540C6}" sibTransId="{5F77B3D2-328A-9842-BFA7-3C9F1A31787E}"/>
    <dgm:cxn modelId="{744F7A16-3F0B-4099-BC99-6CE70CBA81C4}" type="presOf" srcId="{4CD0F78D-2227-A449-B86B-98AB82A540C6}" destId="{78BC70ED-1852-5B4F-9DE8-DAA0FA9DC19E}" srcOrd="1" destOrd="0" presId="urn:microsoft.com/office/officeart/2005/8/layout/radial5"/>
    <dgm:cxn modelId="{CB31C078-2C58-CA45-B2E6-3E1343490ADC}" srcId="{91BB0372-978E-1A49-80EA-6333B7AA77DD}" destId="{33B376C9-8762-284A-9A95-A5EE0CCCE7E6}" srcOrd="0" destOrd="0" parTransId="{C216DAC8-A8A2-484D-A3F9-A0C6ECAEF99D}" sibTransId="{72C219F3-82F1-204C-8844-86F03562E351}"/>
    <dgm:cxn modelId="{7B38D104-5779-4B47-B967-479C6C1A5336}" type="presOf" srcId="{5B08762E-AA33-1D4D-A8E3-3015E187CEEF}" destId="{83BF1E15-E1DB-0E4C-8E04-BFCC521C2DEF}" srcOrd="1" destOrd="0" presId="urn:microsoft.com/office/officeart/2005/8/layout/radial5"/>
    <dgm:cxn modelId="{0DD739A3-064E-492E-8D7A-9A74DFB3B2A1}" type="presOf" srcId="{A1C2C97C-7EA6-8245-811F-49E72A4A8325}" destId="{1F888A8B-ED6A-174E-9EE0-6F83D849A9F1}" srcOrd="0" destOrd="0" presId="urn:microsoft.com/office/officeart/2005/8/layout/radial5"/>
    <dgm:cxn modelId="{C917E446-6552-4700-8651-91D90C1B2269}" type="presOf" srcId="{EFEAF217-D7F5-EF46-AA80-79186540EB94}" destId="{8A70185F-38FC-384E-A947-BC0A7D3A3017}" srcOrd="0" destOrd="0" presId="urn:microsoft.com/office/officeart/2005/8/layout/radial5"/>
    <dgm:cxn modelId="{3A8A1623-629D-2943-ABDA-02148569CB8C}" srcId="{33B376C9-8762-284A-9A95-A5EE0CCCE7E6}" destId="{96424608-B4E9-9946-8E78-E65ABAC3AB64}" srcOrd="1" destOrd="0" parTransId="{5B08762E-AA33-1D4D-A8E3-3015E187CEEF}" sibTransId="{1BB72675-9B3E-094E-966B-FCA6C930BDEB}"/>
    <dgm:cxn modelId="{3B1626C4-BEE6-4593-99C3-BE65F5D6E413}" type="presOf" srcId="{91BB0372-978E-1A49-80EA-6333B7AA77DD}" destId="{9A4AA63E-6CF3-D140-9FE9-CD0B7D33813E}" srcOrd="0" destOrd="0" presId="urn:microsoft.com/office/officeart/2005/8/layout/radial5"/>
    <dgm:cxn modelId="{800206A7-B170-4BD7-A5E6-B9FCC3AE6755}" type="presOf" srcId="{33B376C9-8762-284A-9A95-A5EE0CCCE7E6}" destId="{8C6189A5-9C30-8340-A884-30E5FBC658C9}" srcOrd="0" destOrd="0" presId="urn:microsoft.com/office/officeart/2005/8/layout/radial5"/>
    <dgm:cxn modelId="{4B17FCA7-CAAE-4389-A12C-FA8F3E52FA58}" type="presParOf" srcId="{9A4AA63E-6CF3-D140-9FE9-CD0B7D33813E}" destId="{8C6189A5-9C30-8340-A884-30E5FBC658C9}" srcOrd="0" destOrd="0" presId="urn:microsoft.com/office/officeart/2005/8/layout/radial5"/>
    <dgm:cxn modelId="{485C22B9-62B1-4AC7-8E99-10082543FB3E}" type="presParOf" srcId="{9A4AA63E-6CF3-D140-9FE9-CD0B7D33813E}" destId="{B4862E57-8411-414B-A711-B2AA192CA068}" srcOrd="1" destOrd="0" presId="urn:microsoft.com/office/officeart/2005/8/layout/radial5"/>
    <dgm:cxn modelId="{A984DA14-7F14-483B-AD17-CC5E30115951}" type="presParOf" srcId="{B4862E57-8411-414B-A711-B2AA192CA068}" destId="{355C7BFF-63C0-364B-8249-6376732A73C8}" srcOrd="0" destOrd="0" presId="urn:microsoft.com/office/officeart/2005/8/layout/radial5"/>
    <dgm:cxn modelId="{06B99F10-7997-48F9-9541-0B964A10CCBF}" type="presParOf" srcId="{9A4AA63E-6CF3-D140-9FE9-CD0B7D33813E}" destId="{995242C8-76D1-5B49-B1B1-7D27CE7C943A}" srcOrd="2" destOrd="0" presId="urn:microsoft.com/office/officeart/2005/8/layout/radial5"/>
    <dgm:cxn modelId="{A3A839A9-49AE-474B-89DC-CAC0807C9DCE}" type="presParOf" srcId="{9A4AA63E-6CF3-D140-9FE9-CD0B7D33813E}" destId="{6B4DDF3E-88E9-3144-A42E-9B55A29B6DCD}" srcOrd="3" destOrd="0" presId="urn:microsoft.com/office/officeart/2005/8/layout/radial5"/>
    <dgm:cxn modelId="{04200351-61F5-431E-96BA-320B3B85E821}" type="presParOf" srcId="{6B4DDF3E-88E9-3144-A42E-9B55A29B6DCD}" destId="{83BF1E15-E1DB-0E4C-8E04-BFCC521C2DEF}" srcOrd="0" destOrd="0" presId="urn:microsoft.com/office/officeart/2005/8/layout/radial5"/>
    <dgm:cxn modelId="{08A345B7-2E11-448B-9695-54516A7D1984}" type="presParOf" srcId="{9A4AA63E-6CF3-D140-9FE9-CD0B7D33813E}" destId="{2ECCB8BF-037A-044E-AB9B-DF0F8624BBD3}" srcOrd="4" destOrd="0" presId="urn:microsoft.com/office/officeart/2005/8/layout/radial5"/>
    <dgm:cxn modelId="{D331939A-15F3-446F-AF1C-6A1EA024E8A2}" type="presParOf" srcId="{9A4AA63E-6CF3-D140-9FE9-CD0B7D33813E}" destId="{A0AC7931-4413-8F46-B3AC-62DA79161AD8}" srcOrd="5" destOrd="0" presId="urn:microsoft.com/office/officeart/2005/8/layout/radial5"/>
    <dgm:cxn modelId="{D49A5151-FB76-4358-8509-61D22CFB1AA7}" type="presParOf" srcId="{A0AC7931-4413-8F46-B3AC-62DA79161AD8}" destId="{78BC70ED-1852-5B4F-9DE8-DAA0FA9DC19E}" srcOrd="0" destOrd="0" presId="urn:microsoft.com/office/officeart/2005/8/layout/radial5"/>
    <dgm:cxn modelId="{91F05234-4406-4390-AC2A-82542E801FFA}" type="presParOf" srcId="{9A4AA63E-6CF3-D140-9FE9-CD0B7D33813E}" destId="{02145252-9DA9-1A47-B628-5FE7F86C5238}" srcOrd="6" destOrd="0" presId="urn:microsoft.com/office/officeart/2005/8/layout/radial5"/>
    <dgm:cxn modelId="{F773240D-9CF7-41AA-9F88-6E41D50D0EDB}" type="presParOf" srcId="{9A4AA63E-6CF3-D140-9FE9-CD0B7D33813E}" destId="{8A70185F-38FC-384E-A947-BC0A7D3A3017}" srcOrd="7" destOrd="0" presId="urn:microsoft.com/office/officeart/2005/8/layout/radial5"/>
    <dgm:cxn modelId="{6BE986A1-D196-461B-BF29-4CC7CE8C87BA}" type="presParOf" srcId="{8A70185F-38FC-384E-A947-BC0A7D3A3017}" destId="{BC8A12C0-499C-A64B-9AC3-6E1A95E17B48}" srcOrd="0" destOrd="0" presId="urn:microsoft.com/office/officeart/2005/8/layout/radial5"/>
    <dgm:cxn modelId="{CCF35899-6EA5-4BED-8BB8-92C744B5C010}" type="presParOf" srcId="{9A4AA63E-6CF3-D140-9FE9-CD0B7D33813E}" destId="{1F888A8B-ED6A-174E-9EE0-6F83D849A9F1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2E7DA-0B25-4422-B8A7-CFA4FEC15079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BDA87-6B9B-4700-B649-104BE9FF8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05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698C6-41DC-41E1-917D-79C7F9531A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26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6E1C8-5331-DC40-BD32-F7714F9866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E74E0-57F5-42D9-BE74-2D507B897A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5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AB009-DC4C-4285-8E08-1FA8D74177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16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E74E0-57F5-42D9-BE74-2D507B897A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64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18 TCPs</a:t>
            </a:r>
            <a:r>
              <a:rPr lang="en-US" baseline="0" dirty="0" smtClean="0"/>
              <a:t> 2016 with red pins showing the locations</a:t>
            </a:r>
          </a:p>
          <a:p>
            <a:r>
              <a:rPr lang="en-US" baseline="0" dirty="0" smtClean="0"/>
              <a:t>Blue dots show the radar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0745E-0490-034D-9773-6B365EF4CB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1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goal of our project is to transform the raw sensors data into an daily-auto-updated interactive visualization tool which provide both spatial-temporal traffic information and various work zone performance measures.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0745E-0490-034D-9773-6B365EF4CB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45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HDFS, Column-Oriented Database and Tableau Online are the major three big data technologies</a:t>
            </a:r>
            <a:r>
              <a:rPr lang="en-US" baseline="0" dirty="0" smtClean="0"/>
              <a:t> we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0745E-0490-034D-9773-6B365EF4CB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7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698C6-41DC-41E1-917D-79C7F9531A0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77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6E1C8-5331-DC40-BD32-F7714F9866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9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24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8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1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8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1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5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0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2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0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2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4493C-ECD6-46FB-A835-FE4F4C408CFA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A43A3-012E-4917-AE3E-089D67BDB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stanford.edu/2016/08/24/stanford-study-speech-recognition-faster-texting/" TargetMode="External"/><Relationship Id="rId2" Type="http://schemas.openxmlformats.org/officeDocument/2006/relationships/hyperlink" Target="https://thestack.com/world/2016/10/03/baidu-replacing-qwerty-defaults-to-voice-centric-keyboard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or.ctre.iastate.edu/iirt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095375"/>
            <a:ext cx="7772400" cy="2667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+mn-lt"/>
                <a:cs typeface="Calibri" panose="020F0502020204030204" pitchFamily="34" charset="0"/>
              </a:rPr>
              <a:t>Performance Analysis, Visualization and Big Data Solutions</a:t>
            </a:r>
            <a:br>
              <a:rPr lang="en-US" b="1" dirty="0" smtClean="0">
                <a:latin typeface="+mn-lt"/>
                <a:cs typeface="Calibri" panose="020F0502020204030204" pitchFamily="34" charset="0"/>
              </a:rPr>
            </a:br>
            <a:r>
              <a:rPr lang="en-US" sz="1600" b="1" dirty="0">
                <a:latin typeface="+mn-lt"/>
                <a:cs typeface="Calibri" panose="020F0502020204030204" pitchFamily="34" charset="0"/>
              </a:rPr>
              <a:t/>
            </a:r>
            <a:br>
              <a:rPr lang="en-US" sz="1600" b="1" dirty="0">
                <a:latin typeface="+mn-lt"/>
                <a:cs typeface="Calibri" panose="020F0502020204030204" pitchFamily="34" charset="0"/>
              </a:rPr>
            </a:br>
            <a:r>
              <a:rPr lang="en-US" sz="1600" b="1" dirty="0">
                <a:latin typeface="+mn-lt"/>
                <a:cs typeface="Calibri" panose="020F0502020204030204" pitchFamily="34" charset="0"/>
              </a:rPr>
              <a:t/>
            </a:r>
            <a:br>
              <a:rPr lang="en-US" sz="1600" b="1" dirty="0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>
          <a:xfrm>
            <a:off x="8452338" y="6516322"/>
            <a:ext cx="2133600" cy="365125"/>
          </a:xfrm>
        </p:spPr>
        <p:txBody>
          <a:bodyPr/>
          <a:lstStyle/>
          <a:p>
            <a:fld id="{1C1D6457-11C2-43E7-BB43-EE186EA1D446}" type="slidenum">
              <a:rPr lang="en-US" b="1" smtClean="0">
                <a:solidFill>
                  <a:schemeClr val="bg1"/>
                </a:solidFill>
              </a:rPr>
              <a:t>1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523998" y="0"/>
            <a:ext cx="9144002" cy="6858000"/>
            <a:chOff x="-2" y="0"/>
            <a:chExt cx="9144002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991600" y="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0" y="0"/>
              <a:ext cx="9141069" cy="304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991600" y="67056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67056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10800000">
              <a:off x="-2" y="6553200"/>
              <a:ext cx="9141069" cy="304799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08085"/>
              <a:ext cx="45719" cy="6459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98281" y="208085"/>
              <a:ext cx="45719" cy="6459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24000" y="329242"/>
            <a:ext cx="4038600" cy="416655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4"/>
          <p:cNvSpPr/>
          <p:nvPr/>
        </p:nvSpPr>
        <p:spPr>
          <a:xfrm>
            <a:off x="5943600" y="-48739"/>
            <a:ext cx="4699000" cy="454453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/>
          <p:cNvSpPr/>
          <p:nvPr/>
        </p:nvSpPr>
        <p:spPr>
          <a:xfrm>
            <a:off x="7182105" y="4495800"/>
            <a:ext cx="2221991" cy="10759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/>
          <p:cNvSpPr/>
          <p:nvPr/>
        </p:nvSpPr>
        <p:spPr>
          <a:xfrm>
            <a:off x="2432305" y="4648200"/>
            <a:ext cx="2221991" cy="10759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18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905478"/>
            <a:ext cx="6858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1447800"/>
            <a:ext cx="8229600" cy="4718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38200"/>
            <a:ext cx="8229600" cy="762000"/>
          </a:xfrm>
        </p:spPr>
        <p:txBody>
          <a:bodyPr/>
          <a:lstStyle/>
          <a:p>
            <a:r>
              <a:rPr lang="en-US" dirty="0" smtClean="0"/>
              <a:t>TCPs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3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486" y="1845365"/>
            <a:ext cx="4180115" cy="2438400"/>
          </a:xfrm>
          <a:prstGeom prst="rect">
            <a:avLst/>
          </a:prstGeom>
        </p:spPr>
      </p:pic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1" y="2209800"/>
            <a:ext cx="2865033" cy="3780528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email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8850" y="2295766"/>
            <a:ext cx="78433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email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0767" y="2000250"/>
            <a:ext cx="78433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3052" y="1814961"/>
            <a:ext cx="78433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email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7662" y="1629672"/>
            <a:ext cx="78433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00242">
            <a:off x="5346169" y="3743626"/>
            <a:ext cx="3623474" cy="1382112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801" y="4293486"/>
            <a:ext cx="1897499" cy="1358014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>
            <a:off x="4572000" y="3048000"/>
            <a:ext cx="2286000" cy="1524000"/>
          </a:xfrm>
          <a:prstGeom prst="stripedRightArrow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29441">
            <a:off x="5805460" y="3856185"/>
            <a:ext cx="3717748" cy="15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1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1902470" y="2362203"/>
            <a:ext cx="1411865" cy="106679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Streaming Sensor Data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656679" y="2362201"/>
            <a:ext cx="1619799" cy="291547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Hadoop Distributed File System (HDFS)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536749" y="2362201"/>
            <a:ext cx="1391478" cy="291547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Column-Oriented Database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239000" y="2362201"/>
            <a:ext cx="1391478" cy="291547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Tableau Online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8927609" y="2355575"/>
            <a:ext cx="1547322" cy="291547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PDF Document Created by </a:t>
            </a:r>
            <a:r>
              <a:rPr lang="en-US" b="1" i="1" dirty="0" err="1">
                <a:solidFill>
                  <a:schemeClr val="tx1"/>
                </a:solidFill>
              </a:rPr>
              <a:t>Matlab</a:t>
            </a:r>
            <a:endParaRPr lang="en-US" b="1" i="1" dirty="0">
              <a:solidFill>
                <a:schemeClr val="tx1"/>
              </a:solidFill>
            </a:endParaRPr>
          </a:p>
          <a:p>
            <a:pPr algn="ctr"/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6" name="Curved Up Arrow 55"/>
          <p:cNvSpPr/>
          <p:nvPr/>
        </p:nvSpPr>
        <p:spPr>
          <a:xfrm>
            <a:off x="2820184" y="5277680"/>
            <a:ext cx="1355505" cy="477078"/>
          </a:xfrm>
          <a:prstGeom prst="curved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urved Up Arrow 56"/>
          <p:cNvSpPr/>
          <p:nvPr/>
        </p:nvSpPr>
        <p:spPr>
          <a:xfrm>
            <a:off x="4642996" y="5277680"/>
            <a:ext cx="1355505" cy="477078"/>
          </a:xfrm>
          <a:prstGeom prst="curved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urved Up Arrow 57"/>
          <p:cNvSpPr/>
          <p:nvPr/>
        </p:nvSpPr>
        <p:spPr>
          <a:xfrm>
            <a:off x="6448567" y="5288118"/>
            <a:ext cx="1355505" cy="477078"/>
          </a:xfrm>
          <a:prstGeom prst="curved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Up Arrow 58"/>
          <p:cNvSpPr/>
          <p:nvPr/>
        </p:nvSpPr>
        <p:spPr>
          <a:xfrm flipV="1">
            <a:off x="4721871" y="1864668"/>
            <a:ext cx="4627225" cy="480465"/>
          </a:xfrm>
          <a:prstGeom prst="curved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168357" y="57547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</a:t>
            </a:r>
          </a:p>
        </p:txBody>
      </p:sp>
      <p:sp>
        <p:nvSpPr>
          <p:cNvPr id="80" name="Curved Up Arrow 79"/>
          <p:cNvSpPr/>
          <p:nvPr/>
        </p:nvSpPr>
        <p:spPr>
          <a:xfrm flipH="1">
            <a:off x="6629400" y="5271054"/>
            <a:ext cx="914401" cy="367747"/>
          </a:xfrm>
          <a:prstGeom prst="curved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902470" y="4572001"/>
            <a:ext cx="1411865" cy="70568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Local Text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Down Arrow 82"/>
          <p:cNvSpPr/>
          <p:nvPr/>
        </p:nvSpPr>
        <p:spPr>
          <a:xfrm>
            <a:off x="2133600" y="3429000"/>
            <a:ext cx="152400" cy="1143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315954" y="3725591"/>
            <a:ext cx="107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20s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363796" y="5754758"/>
            <a:ext cx="159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</a:t>
            </a:r>
            <a:r>
              <a:rPr lang="en-US"/>
              <a:t>&amp; Weekly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489151" y="5754758"/>
            <a:ext cx="134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Interactively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539500" y="1839239"/>
            <a:ext cx="87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Weekly</a:t>
            </a:r>
          </a:p>
        </p:txBody>
      </p:sp>
    </p:spTree>
    <p:extLst>
      <p:ext uri="{BB962C8B-B14F-4D97-AF65-F5344CB8AC3E}">
        <p14:creationId xmlns:p14="http://schemas.microsoft.com/office/powerpoint/2010/main" val="68352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794" y="1000376"/>
            <a:ext cx="7824794" cy="5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5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Monitoring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905001"/>
            <a:ext cx="8382000" cy="42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1905001"/>
            <a:ext cx="8381999" cy="42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5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4D287-F151-4311-94ED-C8F6676737ED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459646" y="974439"/>
            <a:ext cx="5400600" cy="55399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Are traffic incidents outliers?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65722" y="2876071"/>
            <a:ext cx="6651385" cy="2766475"/>
            <a:chOff x="175168" y="2504918"/>
            <a:chExt cx="8868513" cy="36886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224" y="2591980"/>
              <a:ext cx="8810457" cy="360157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1281" y="5157192"/>
              <a:ext cx="88328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entury Schoolbook" pitchFamily="18" charset="0"/>
                  <a:cs typeface="Arial" panose="020B0604020202020204" pitchFamily="34" charset="0"/>
                </a:rPr>
                <a:t>07/05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5168" y="2694138"/>
              <a:ext cx="9221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entury Schoolbook" pitchFamily="18" charset="0"/>
                  <a:cs typeface="Arial" panose="020B0604020202020204" pitchFamily="34" charset="0"/>
                </a:rPr>
                <a:t>Date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1360" y="4469050"/>
              <a:ext cx="88328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entury Schoolbook" pitchFamily="18" charset="0"/>
                  <a:cs typeface="Arial" panose="020B0604020202020204" pitchFamily="34" charset="0"/>
                </a:rPr>
                <a:t>06/28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2644" y="3789041"/>
              <a:ext cx="88328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entury Schoolbook" pitchFamily="18" charset="0"/>
                  <a:cs typeface="Arial" panose="020B0604020202020204" pitchFamily="34" charset="0"/>
                </a:rPr>
                <a:t>06/21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2127" y="3212977"/>
              <a:ext cx="88328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entury Schoolbook" pitchFamily="18" charset="0"/>
                  <a:cs typeface="Arial" panose="020B0604020202020204" pitchFamily="34" charset="0"/>
                </a:rPr>
                <a:t>06/14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95936" y="2504918"/>
              <a:ext cx="19442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entury Schoolbook" pitchFamily="18" charset="0"/>
                  <a:cs typeface="Arial" panose="020B0604020202020204" pitchFamily="34" charset="0"/>
                </a:rPr>
                <a:t>Time of day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1161" y="1660937"/>
            <a:ext cx="60756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entury Schoolbook" pitchFamily="18" charset="0"/>
              </a:rPr>
              <a:t>Incident: </a:t>
            </a:r>
            <a:r>
              <a:rPr lang="en-US" dirty="0">
                <a:latin typeface="Century Schoolbook" pitchFamily="18" charset="0"/>
              </a:rPr>
              <a:t>Any </a:t>
            </a:r>
            <a:r>
              <a:rPr lang="en-US" u="sng" dirty="0">
                <a:latin typeface="Century Schoolbook" pitchFamily="18" charset="0"/>
              </a:rPr>
              <a:t>non-recurring</a:t>
            </a:r>
            <a:r>
              <a:rPr lang="en-US" dirty="0">
                <a:latin typeface="Century Schoolbook" pitchFamily="18" charset="0"/>
              </a:rPr>
              <a:t> event that causes a reduction of roadway capacity or an abnormal increase in demand.</a:t>
            </a:r>
            <a:endParaRPr lang="en-US" baseline="30000" dirty="0">
              <a:latin typeface="Century Schoolbook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932204" y="4556917"/>
            <a:ext cx="1153460" cy="138500"/>
            <a:chOff x="7020272" y="4932889"/>
            <a:chExt cx="1537946" cy="184666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7020272" y="4932889"/>
              <a:ext cx="0" cy="184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8558218" y="4932889"/>
              <a:ext cx="0" cy="184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020272" y="4932889"/>
              <a:ext cx="15379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7500157" y="421066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itchFamily="18" charset="0"/>
              </a:rPr>
              <a:t>Traffic Incident</a:t>
            </a:r>
          </a:p>
        </p:txBody>
      </p:sp>
    </p:spTree>
    <p:extLst>
      <p:ext uri="{BB962C8B-B14F-4D97-AF65-F5344CB8AC3E}">
        <p14:creationId xmlns:p14="http://schemas.microsoft.com/office/powerpoint/2010/main" val="93053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848818"/>
            <a:ext cx="7753350" cy="994172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 Message Signs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1842990"/>
            <a:ext cx="4682323" cy="3643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723" y="1868391"/>
            <a:ext cx="4284486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52650" y="1131094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What is Big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8325" y="1929279"/>
            <a:ext cx="851535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>
                <a:solidFill>
                  <a:srgbClr val="002060"/>
                </a:solidFill>
              </a:rPr>
              <a:t>Big data is not about the data -- Gary King (Harvard)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>
              <a:solidFill>
                <a:srgbClr val="00206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>
                <a:solidFill>
                  <a:srgbClr val="002060"/>
                </a:solidFill>
              </a:rPr>
              <a:t>There were 5 </a:t>
            </a:r>
            <a:r>
              <a:rPr lang="en-US" sz="2100" dirty="0" err="1">
                <a:solidFill>
                  <a:srgbClr val="002060"/>
                </a:solidFill>
              </a:rPr>
              <a:t>exabytes</a:t>
            </a:r>
            <a:r>
              <a:rPr lang="en-US" sz="2100" dirty="0">
                <a:solidFill>
                  <a:srgbClr val="002060"/>
                </a:solidFill>
              </a:rPr>
              <a:t> of information created between dawn of civilization through 2003, but that much information is now created every 2 days </a:t>
            </a:r>
            <a:r>
              <a:rPr lang="mr-IN" sz="2100" dirty="0">
                <a:solidFill>
                  <a:srgbClr val="002060"/>
                </a:solidFill>
              </a:rPr>
              <a:t>–</a:t>
            </a:r>
            <a:r>
              <a:rPr lang="en-US" sz="2100" dirty="0">
                <a:solidFill>
                  <a:srgbClr val="002060"/>
                </a:solidFill>
              </a:rPr>
              <a:t>Eric </a:t>
            </a:r>
            <a:r>
              <a:rPr lang="en-US" sz="2100" dirty="0" err="1">
                <a:solidFill>
                  <a:srgbClr val="002060"/>
                </a:solidFill>
              </a:rPr>
              <a:t>Schimdt</a:t>
            </a:r>
            <a:r>
              <a:rPr lang="en-US" sz="2100" dirty="0">
                <a:solidFill>
                  <a:srgbClr val="002060"/>
                </a:solidFill>
              </a:rPr>
              <a:t> (google)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>
              <a:solidFill>
                <a:srgbClr val="00206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>
                <a:solidFill>
                  <a:srgbClr val="002060"/>
                </a:solidFill>
              </a:rPr>
              <a:t>Errors using inadequate data are much less than those using no data at all </a:t>
            </a:r>
            <a:r>
              <a:rPr lang="mr-IN" sz="2100" dirty="0">
                <a:solidFill>
                  <a:srgbClr val="002060"/>
                </a:solidFill>
              </a:rPr>
              <a:t>–</a:t>
            </a:r>
            <a:r>
              <a:rPr lang="en-US" sz="2100" dirty="0">
                <a:solidFill>
                  <a:srgbClr val="002060"/>
                </a:solidFill>
              </a:rPr>
              <a:t> Charles Babbage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1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comparative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9971" y="1581752"/>
            <a:ext cx="6572058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6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609600"/>
            <a:ext cx="7772400" cy="2667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  <a:cs typeface="Calibri" panose="020F0502020204030204" pitchFamily="34" charset="0"/>
              </a:rPr>
              <a:t>Applications of Deep Learning in Transportation</a:t>
            </a:r>
            <a:r>
              <a:rPr lang="en-US" sz="1600" b="1" dirty="0">
                <a:latin typeface="+mn-lt"/>
                <a:cs typeface="Calibri" panose="020F0502020204030204" pitchFamily="34" charset="0"/>
              </a:rPr>
              <a:t/>
            </a:r>
            <a:br>
              <a:rPr lang="en-US" sz="1600" b="1" dirty="0">
                <a:latin typeface="+mn-lt"/>
                <a:cs typeface="Calibri" panose="020F0502020204030204" pitchFamily="34" charset="0"/>
              </a:rPr>
            </a:br>
            <a:r>
              <a:rPr lang="en-US" sz="1600" b="1" dirty="0">
                <a:latin typeface="+mn-lt"/>
                <a:cs typeface="Calibri" panose="020F0502020204030204" pitchFamily="34" charset="0"/>
              </a:rPr>
              <a:t/>
            </a:r>
            <a:br>
              <a:rPr lang="en-US" sz="1600" b="1" dirty="0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>
          <a:xfrm>
            <a:off x="8452338" y="6516322"/>
            <a:ext cx="2133600" cy="365125"/>
          </a:xfrm>
        </p:spPr>
        <p:txBody>
          <a:bodyPr/>
          <a:lstStyle/>
          <a:p>
            <a:fld id="{1C1D6457-11C2-43E7-BB43-EE186EA1D446}" type="slidenum">
              <a:rPr lang="en-US" b="1" smtClean="0">
                <a:solidFill>
                  <a:schemeClr val="bg1"/>
                </a:solidFill>
              </a:r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523998" y="0"/>
            <a:ext cx="9144002" cy="6858000"/>
            <a:chOff x="-2" y="0"/>
            <a:chExt cx="9144002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991600" y="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0" y="0"/>
              <a:ext cx="9141069" cy="304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991600" y="67056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67056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10800000">
              <a:off x="-2" y="6553200"/>
              <a:ext cx="9141069" cy="304799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08085"/>
              <a:ext cx="45719" cy="6459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98281" y="208085"/>
              <a:ext cx="45719" cy="6459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52650" y="457200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How is Deep Learning Changing Things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1600200"/>
            <a:ext cx="4343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Baidu claims that </a:t>
            </a:r>
            <a:r>
              <a:rPr lang="en-US" i="1" dirty="0">
                <a:hlinkClick r:id="rId2"/>
              </a:rPr>
              <a:t>the app's speech recognition is more accurate than actual typing</a:t>
            </a:r>
            <a:r>
              <a:rPr lang="en-US" i="1" dirty="0"/>
              <a:t>, having developed and tested the technology alongside speech software experts at Stanford University...The researchers concluded that Baidu's technology was </a:t>
            </a:r>
            <a:r>
              <a:rPr lang="en-US" i="1" dirty="0">
                <a:hlinkClick r:id="rId3"/>
              </a:rPr>
              <a:t>three times faster than a typical user typing</a:t>
            </a:r>
            <a:r>
              <a:rPr lang="en-US" i="1" dirty="0"/>
              <a:t> in English. The results showed that the </a:t>
            </a:r>
            <a:r>
              <a:rPr lang="en-US" i="1" dirty="0" err="1"/>
              <a:t>TalkType</a:t>
            </a:r>
            <a:r>
              <a:rPr lang="en-US" i="1" dirty="0"/>
              <a:t> error rate was 20.4% lower than an English </a:t>
            </a:r>
            <a:r>
              <a:rPr lang="en-US" i="1" dirty="0" err="1"/>
              <a:t>texter</a:t>
            </a:r>
            <a:r>
              <a:rPr lang="en-US" i="1" dirty="0"/>
              <a:t> hunting and tapping for letters. The accuracy was even greater for those typing in Mandarin, with the error rate dropping 63.4% when using </a:t>
            </a:r>
            <a:r>
              <a:rPr lang="en-US" i="1" dirty="0" err="1"/>
              <a:t>TalkType</a:t>
            </a:r>
            <a:r>
              <a:rPr lang="en-US" i="1" dirty="0"/>
              <a:t>.</a:t>
            </a:r>
            <a:endParaRPr lang="en-US" dirty="0"/>
          </a:p>
        </p:txBody>
      </p:sp>
      <p:pic>
        <p:nvPicPr>
          <p:cNvPr id="1026" name="Picture 2" descr="omputer-deep-learning-algorithm-painting-masters-1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1295400"/>
            <a:ext cx="449275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41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D6457-11C2-43E7-BB43-EE186EA1D446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76400" y="304800"/>
            <a:ext cx="4613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End-to-End Deep Learning for Self-Driving Cars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1066801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a new automotive application, we have used convolutional neural networks (CNNs) to map the raw pixels from a front-facing camera to the steering commands for a self-driving car. </a:t>
            </a:r>
            <a:r>
              <a:rPr lang="en-US" dirty="0">
                <a:solidFill>
                  <a:srgbClr val="FF0000"/>
                </a:solidFill>
              </a:rPr>
              <a:t>This powerful end-to-end approach means that with minimum training data from humans, the system learns to steer, with or without lane markings, on both local roads and highways</a:t>
            </a:r>
            <a:r>
              <a:rPr lang="en-US" dirty="0"/>
              <a:t>. The system can also operate in areas with unclear visual guidance such as parking lots or unpaved roads.</a:t>
            </a:r>
          </a:p>
        </p:txBody>
      </p:sp>
      <p:pic>
        <p:nvPicPr>
          <p:cNvPr id="3074" name="Picture 2" descr="igure 1: NVIDIA's Lincoln MKV self-driving car.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4161800"/>
            <a:ext cx="4648200" cy="261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85858" y="1902151"/>
            <a:ext cx="41311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never explicitly trained it to detect, for example, the outline of roads. </a:t>
            </a:r>
            <a:r>
              <a:rPr lang="en-US" dirty="0"/>
              <a:t>In contrast to methods using explicit decomposition of the problem, such as lane marking detection, path planning, and control, our end-to-end system optimizes all processing steps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17545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D6457-11C2-43E7-BB43-EE186EA1D446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76400" y="304800"/>
            <a:ext cx="4613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End-to-End Deep Learning for Self-Driving Cars</a:t>
            </a:r>
          </a:p>
        </p:txBody>
      </p:sp>
      <p:pic>
        <p:nvPicPr>
          <p:cNvPr id="4098" name="Picture 2" descr="etwork of neuron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1871" y="1066800"/>
            <a:ext cx="4762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 neur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1447801"/>
            <a:ext cx="2800350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83121" y="469029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human brain</a:t>
            </a:r>
            <a:r>
              <a:rPr lang="en-US" dirty="0"/>
              <a:t> contains about 10 billion nerve cells, or neurons. On average, each neuron is connected to other neurons through about 10 000 synapses.</a:t>
            </a:r>
          </a:p>
        </p:txBody>
      </p:sp>
    </p:spTree>
    <p:extLst>
      <p:ext uri="{BB962C8B-B14F-4D97-AF65-F5344CB8AC3E}">
        <p14:creationId xmlns:p14="http://schemas.microsoft.com/office/powerpoint/2010/main" val="15529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D6457-11C2-43E7-BB43-EE186EA1D446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28800" y="609600"/>
            <a:ext cx="8839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The perceptron computes a weighted sum of the inputs, subtracts a threshold, and passes one of two possible values out as the result.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Unfortunately, the perceptron is limited and was proven as such during the "disillusioned years" in Marvin Minsky and Seymour </a:t>
            </a:r>
            <a:r>
              <a:rPr lang="en-US" b="1" dirty="0" err="1"/>
              <a:t>Papert's</a:t>
            </a:r>
            <a:r>
              <a:rPr lang="en-US" b="1" dirty="0"/>
              <a:t> 1969 book </a:t>
            </a:r>
            <a:r>
              <a:rPr lang="en-US" b="1" i="1" dirty="0" err="1"/>
              <a:t>Perceptrons</a:t>
            </a:r>
            <a:r>
              <a:rPr lang="en-US" b="1" dirty="0"/>
              <a:t>.</a:t>
            </a:r>
          </a:p>
        </p:txBody>
      </p:sp>
      <p:pic>
        <p:nvPicPr>
          <p:cNvPr id="5128" name="Picture 8" descr="ttp://1.bp.blogspot.com/-P5zuvA_ZrYk/TobOno7uRFI/AAAAAAAAAIM/tnIVcdNoWaU/s320/perceptr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2381607"/>
            <a:ext cx="3048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1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64068"/>
            <a:ext cx="7886700" cy="6823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 Vision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958" y="1643426"/>
            <a:ext cx="4913644" cy="75923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Deep Learning</a:t>
            </a:r>
          </a:p>
          <a:p>
            <a:pPr lvl="1"/>
            <a:r>
              <a:rPr lang="en-US" dirty="0" smtClean="0"/>
              <a:t>Use of neural network with multiple hidden layers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2603" y="5665345"/>
            <a:ext cx="52658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Single layer network </a:t>
            </a:r>
            <a:r>
              <a:rPr lang="mr-IN" sz="1350" dirty="0"/>
              <a:t>–</a:t>
            </a:r>
            <a:r>
              <a:rPr lang="en-US" sz="1350" dirty="0"/>
              <a:t>classification error 0.46 </a:t>
            </a:r>
            <a:r>
              <a:rPr lang="en-US" sz="1350" dirty="0">
                <a:sym typeface="Wingdings"/>
              </a:rPr>
              <a:t> 46% misclassification</a:t>
            </a:r>
            <a:endParaRPr lang="en-US" sz="13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399" y="2325804"/>
            <a:ext cx="6568232" cy="33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64067"/>
            <a:ext cx="7886700" cy="60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 Vision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9511" y="1536967"/>
            <a:ext cx="4936253" cy="75923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Deep Learning</a:t>
            </a:r>
          </a:p>
          <a:p>
            <a:pPr lvl="1"/>
            <a:r>
              <a:rPr lang="en-US" dirty="0" smtClean="0"/>
              <a:t>Use of neural network with multiple hidden layers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2228" y="5585436"/>
            <a:ext cx="52658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Deep layer network </a:t>
            </a:r>
            <a:r>
              <a:rPr lang="mr-IN" sz="1350" dirty="0"/>
              <a:t>–</a:t>
            </a:r>
            <a:r>
              <a:rPr lang="en-US" sz="1350" dirty="0"/>
              <a:t>classification error 0.08 </a:t>
            </a:r>
            <a:r>
              <a:rPr lang="en-US" sz="1350" dirty="0">
                <a:sym typeface="Wingdings"/>
              </a:rPr>
              <a:t> 8% misclassification</a:t>
            </a:r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216" y="2296206"/>
            <a:ext cx="6706225" cy="32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1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897" y="972833"/>
            <a:ext cx="7886700" cy="675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 Vision Solutions (Why now?)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549" y="1648557"/>
            <a:ext cx="8113416" cy="122325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Tough to train</a:t>
            </a:r>
          </a:p>
          <a:p>
            <a:pPr lvl="1"/>
            <a:r>
              <a:rPr lang="en-US" dirty="0" smtClean="0"/>
              <a:t>Big sample size for training: Crowd sourcing (google images, </a:t>
            </a:r>
            <a:r>
              <a:rPr lang="en-US" dirty="0" err="1" smtClean="0"/>
              <a:t>facebook</a:t>
            </a:r>
            <a:r>
              <a:rPr lang="en-US" dirty="0" smtClean="0"/>
              <a:t> ) </a:t>
            </a:r>
            <a:r>
              <a:rPr lang="mr-IN" dirty="0" smtClean="0"/>
              <a:t>–</a:t>
            </a:r>
            <a:r>
              <a:rPr lang="en-US" dirty="0" smtClean="0"/>
              <a:t> Generated massive datasets</a:t>
            </a:r>
          </a:p>
          <a:p>
            <a:pPr lvl="2"/>
            <a:r>
              <a:rPr lang="en-US" dirty="0" smtClean="0"/>
              <a:t>Over 14 Million images that are human annotated (ImageNet)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427" y="2871813"/>
            <a:ext cx="3957167" cy="30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Vision Solutions (Why now?)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226469"/>
            <a:ext cx="8113416" cy="6505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Computation power</a:t>
            </a:r>
          </a:p>
          <a:p>
            <a:pPr lvl="1"/>
            <a:r>
              <a:rPr lang="en-US" dirty="0" smtClean="0"/>
              <a:t>GPUs were invented for gaming but have changed history of AI</a:t>
            </a:r>
          </a:p>
        </p:txBody>
      </p:sp>
      <p:pic>
        <p:nvPicPr>
          <p:cNvPr id="4098" name="Picture 2" descr="pu-vs-g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35" y="3174115"/>
            <a:ext cx="4053789" cy="22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81884" y="5454371"/>
            <a:ext cx="4572000" cy="1962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75" dirty="0"/>
              <a:t>https://</a:t>
            </a:r>
            <a:r>
              <a:rPr lang="en-US" sz="675" dirty="0" err="1"/>
              <a:t>blogs.nvidia.com</a:t>
            </a:r>
            <a:r>
              <a:rPr lang="en-US" sz="675" dirty="0"/>
              <a:t>/blog/2009/12/16/</a:t>
            </a:r>
            <a:r>
              <a:rPr lang="en-US" sz="675" dirty="0" err="1"/>
              <a:t>whats</a:t>
            </a:r>
            <a:r>
              <a:rPr lang="en-US" sz="675" dirty="0"/>
              <a:t>-the-difference-between-a-</a:t>
            </a:r>
            <a:r>
              <a:rPr lang="en-US" sz="675" dirty="0" err="1"/>
              <a:t>cpu</a:t>
            </a:r>
            <a:r>
              <a:rPr lang="en-US" sz="675" dirty="0"/>
              <a:t>-and-a-</a:t>
            </a:r>
            <a:r>
              <a:rPr lang="en-US" sz="675" dirty="0" err="1"/>
              <a:t>gpu</a:t>
            </a:r>
            <a:r>
              <a:rPr lang="en-US" sz="675" dirty="0"/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7481" y="3715546"/>
            <a:ext cx="208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CPU good for serial computationally heavy operations (</a:t>
            </a:r>
            <a:r>
              <a:rPr lang="en-US" sz="1350"/>
              <a:t>few powerful cores)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74415" y="3745592"/>
            <a:ext cx="208000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GPU good for multiple computationally massively parallel computation as needed for training a deep net (100+ cores)</a:t>
            </a:r>
          </a:p>
        </p:txBody>
      </p:sp>
    </p:spTree>
    <p:extLst>
      <p:ext uri="{BB962C8B-B14F-4D97-AF65-F5344CB8AC3E}">
        <p14:creationId xmlns:p14="http://schemas.microsoft.com/office/powerpoint/2010/main" val="42009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2422635" y="1054321"/>
          <a:ext cx="7362497" cy="4721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045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D6457-11C2-43E7-BB43-EE186EA1D446}" type="slidenum">
              <a:rPr lang="en-US" smtClean="0"/>
              <a:t>30</a:t>
            </a:fld>
            <a:endParaRPr lang="en-US" dirty="0"/>
          </a:p>
        </p:txBody>
      </p:sp>
      <p:pic>
        <p:nvPicPr>
          <p:cNvPr id="6146" name="Picture 2" descr="ey moments in deep learni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921"/>
          <a:stretch/>
        </p:blipFill>
        <p:spPr bwMode="auto">
          <a:xfrm>
            <a:off x="1550276" y="1524000"/>
            <a:ext cx="897049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65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36372" y="857250"/>
            <a:ext cx="7886700" cy="66408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Multi-object Detection </a:t>
            </a:r>
            <a:r>
              <a:rPr lang="mr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Poor Video Quality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6451" y="1937287"/>
            <a:ext cx="5453873" cy="38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5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Insert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33882" y="2010299"/>
            <a:ext cx="230546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Video is used only for detection.</a:t>
            </a:r>
          </a:p>
          <a:p>
            <a:endParaRPr lang="en-US" sz="1350" dirty="0"/>
          </a:p>
          <a:p>
            <a:r>
              <a:rPr lang="en-US" sz="1350" dirty="0"/>
              <a:t>Video is not recorded. Only the detections are recorded</a:t>
            </a:r>
          </a:p>
          <a:p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49" y="1822200"/>
            <a:ext cx="4212763" cy="34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Insert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33882" y="2010300"/>
            <a:ext cx="23054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Different lighting conditions can be handled easily</a:t>
            </a:r>
          </a:p>
          <a:p>
            <a:endParaRPr lang="en-US" sz="1350" dirty="0"/>
          </a:p>
          <a:p>
            <a:r>
              <a:rPr lang="en-US" sz="1350" dirty="0"/>
              <a:t>Detection region can be marked upfront</a:t>
            </a:r>
          </a:p>
          <a:p>
            <a:endParaRPr lang="en-US" sz="1350" dirty="0"/>
          </a:p>
          <a:p>
            <a:r>
              <a:rPr lang="en-US" sz="1350" dirty="0"/>
              <a:t>The object can be tracked across the region thus signifying static versus moving objects</a:t>
            </a:r>
          </a:p>
          <a:p>
            <a:pPr marL="257175" indent="-257175">
              <a:buAutoNum type="alphaLcPeriod"/>
            </a:pPr>
            <a:endParaRPr lang="en-US" sz="1350" dirty="0"/>
          </a:p>
          <a:p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058" y="1792191"/>
            <a:ext cx="4182269" cy="339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8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948" y="1289323"/>
            <a:ext cx="7628104" cy="427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3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48992" y="1107922"/>
            <a:ext cx="2989142" cy="629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025" y="857251"/>
            <a:ext cx="8170595" cy="45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400226" y="999230"/>
          <a:ext cx="7582740" cy="4906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3" imgW="11658600" imgH="7543800" progId="Acrobat.Document.11">
                  <p:embed/>
                </p:oleObj>
              </mc:Choice>
              <mc:Fallback>
                <p:oleObj name="Acrobat Document" r:id="rId3" imgW="11658600" imgH="75438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0226" y="999230"/>
                        <a:ext cx="7582740" cy="4906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60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61589" y="3011344"/>
            <a:ext cx="11959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 Black" panose="020B0A04020102020204" pitchFamily="34" charset="0"/>
              </a:rPr>
              <a:t>Work Zone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61589" y="2434746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 Black" panose="020B0A04020102020204" pitchFamily="34" charset="0"/>
              </a:rPr>
              <a:t>Mobility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34355" y="3321705"/>
            <a:ext cx="20601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</a:t>
            </a:r>
          </a:p>
          <a:p>
            <a:pPr algn="ctr"/>
            <a:r>
              <a:rPr 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</a:t>
            </a:r>
          </a:p>
        </p:txBody>
      </p:sp>
      <p:sp>
        <p:nvSpPr>
          <p:cNvPr id="27" name="Flowchart: Document 26"/>
          <p:cNvSpPr/>
          <p:nvPr/>
        </p:nvSpPr>
        <p:spPr>
          <a:xfrm rot="16200000">
            <a:off x="6976100" y="2408739"/>
            <a:ext cx="442338" cy="160641"/>
          </a:xfrm>
          <a:prstGeom prst="flowChartDocumen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lowchart: Document 12"/>
          <p:cNvSpPr/>
          <p:nvPr/>
        </p:nvSpPr>
        <p:spPr>
          <a:xfrm rot="16200000">
            <a:off x="6976100" y="3033215"/>
            <a:ext cx="442338" cy="160641"/>
          </a:xfrm>
          <a:prstGeom prst="flowChartDocument">
            <a:avLst/>
          </a:prstGeom>
          <a:solidFill>
            <a:srgbClr val="FFC0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/>
          <p:cNvSpPr/>
          <p:nvPr/>
        </p:nvSpPr>
        <p:spPr>
          <a:xfrm>
            <a:off x="8629714" y="2302991"/>
            <a:ext cx="1852491" cy="6141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Traffic Risk Prediction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29714" y="3176823"/>
            <a:ext cx="1852491" cy="6141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Information Dissemination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3745" y="1876042"/>
            <a:ext cx="2224083" cy="3000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Real Time Decision Support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16942" y="1901337"/>
            <a:ext cx="3144647" cy="3000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Long/Short Term Decision – Policy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18504" y="2369428"/>
            <a:ext cx="1357358" cy="6141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Probe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04683" y="3256984"/>
            <a:ext cx="1357358" cy="6141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Point Detector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1" y="1901337"/>
            <a:ext cx="1822379" cy="3000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Data Quality Assurance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152650" y="1131094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Traffic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551" y="2238254"/>
            <a:ext cx="2907385" cy="37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9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7428" y="1056590"/>
            <a:ext cx="8263890" cy="449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1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702" y="824488"/>
            <a:ext cx="7886700" cy="994172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Latencies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144716" y="1120514"/>
            <a:ext cx="5243698" cy="3812779"/>
            <a:chOff x="1708266" y="826562"/>
            <a:chExt cx="6991597" cy="5083704"/>
          </a:xfrm>
        </p:grpSpPr>
        <p:grpSp>
          <p:nvGrpSpPr>
            <p:cNvPr id="3" name="Group 2"/>
            <p:cNvGrpSpPr/>
            <p:nvPr/>
          </p:nvGrpSpPr>
          <p:grpSpPr>
            <a:xfrm>
              <a:off x="1708266" y="1001917"/>
              <a:ext cx="6991597" cy="4908349"/>
              <a:chOff x="199816" y="1464264"/>
              <a:chExt cx="7089257" cy="5173425"/>
            </a:xfrm>
          </p:grpSpPr>
          <p:pic>
            <p:nvPicPr>
              <p:cNvPr id="4" name="Picture 3"/>
              <p:cNvPicPr/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354" t="3339" r="7817" b="3629"/>
              <a:stretch/>
            </p:blipFill>
            <p:spPr>
              <a:xfrm>
                <a:off x="661481" y="1464264"/>
                <a:ext cx="6627592" cy="493653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99816" y="4620639"/>
                <a:ext cx="530528" cy="1177045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sz="13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Likelihood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36558" y="6215972"/>
                <a:ext cx="2186497" cy="4217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3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Latency (minutes)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566890" y="3211353"/>
              <a:ext cx="2208379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latin typeface="Andalus" panose="02020603050405020304" pitchFamily="18" charset="-78"/>
                  <a:cs typeface="Andalus" panose="02020603050405020304" pitchFamily="18" charset="-78"/>
                </a:rPr>
                <a:t>Non - Freeway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53926" y="826562"/>
              <a:ext cx="2208379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latin typeface="Andalus" panose="02020603050405020304" pitchFamily="18" charset="-78"/>
                  <a:cs typeface="Andalus" panose="02020603050405020304" pitchFamily="18" charset="-78"/>
                </a:rPr>
                <a:t>Freeway</a:t>
              </a: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1785833" y="5135020"/>
            <a:ext cx="1356905" cy="6204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Get Corresponding probe and Benchmark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412159" y="5135020"/>
            <a:ext cx="1356905" cy="62048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Extract Short, Medium and Long-term trends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50730" y="5135020"/>
            <a:ext cx="1356905" cy="6204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Calculate the similarity between trends</a:t>
            </a:r>
          </a:p>
        </p:txBody>
      </p:sp>
      <p:sp>
        <p:nvSpPr>
          <p:cNvPr id="13" name="Diamond 12"/>
          <p:cNvSpPr/>
          <p:nvPr/>
        </p:nvSpPr>
        <p:spPr>
          <a:xfrm>
            <a:off x="6689300" y="5022354"/>
            <a:ext cx="1860641" cy="845819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Similarity Measure &gt; = Threshold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67930" y="5145632"/>
            <a:ext cx="1356905" cy="5992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Estimate latency between dataset</a:t>
            </a:r>
          </a:p>
        </p:txBody>
      </p:sp>
      <p:cxnSp>
        <p:nvCxnSpPr>
          <p:cNvPr id="15" name="Straight Arrow Connector 14"/>
          <p:cNvCxnSpPr>
            <a:stCxn id="10" idx="3"/>
            <a:endCxn id="11" idx="1"/>
          </p:cNvCxnSpPr>
          <p:nvPr/>
        </p:nvCxnSpPr>
        <p:spPr>
          <a:xfrm>
            <a:off x="3142737" y="5445264"/>
            <a:ext cx="269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/>
          <p:cNvCxnSpPr>
            <a:stCxn id="11" idx="3"/>
            <a:endCxn id="12" idx="1"/>
          </p:cNvCxnSpPr>
          <p:nvPr/>
        </p:nvCxnSpPr>
        <p:spPr>
          <a:xfrm>
            <a:off x="4769062" y="5445264"/>
            <a:ext cx="2816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Straight Arrow Connector 16"/>
          <p:cNvCxnSpPr>
            <a:stCxn id="12" idx="3"/>
            <a:endCxn id="13" idx="1"/>
          </p:cNvCxnSpPr>
          <p:nvPr/>
        </p:nvCxnSpPr>
        <p:spPr>
          <a:xfrm flipV="1">
            <a:off x="6407633" y="5445262"/>
            <a:ext cx="281666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/>
          <p:cNvCxnSpPr>
            <a:stCxn id="13" idx="3"/>
            <a:endCxn id="14" idx="1"/>
          </p:cNvCxnSpPr>
          <p:nvPr/>
        </p:nvCxnSpPr>
        <p:spPr>
          <a:xfrm flipV="1">
            <a:off x="8549941" y="5445263"/>
            <a:ext cx="2179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TextBox 18"/>
          <p:cNvSpPr txBox="1"/>
          <p:nvPr/>
        </p:nvSpPr>
        <p:spPr>
          <a:xfrm>
            <a:off x="8446666" y="5246641"/>
            <a:ext cx="4245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ndalus" panose="02020603050405020304" pitchFamily="18" charset="-78"/>
                <a:cs typeface="Andalus" panose="02020603050405020304" pitchFamily="18" charset="-78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3682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Example-Four Sensors on I-35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6038" y="2375275"/>
            <a:ext cx="6499924" cy="3263504"/>
          </a:xfrm>
        </p:spPr>
      </p:pic>
      <p:sp>
        <p:nvSpPr>
          <p:cNvPr id="6" name="TextBox 5"/>
          <p:cNvSpPr txBox="1"/>
          <p:nvPr/>
        </p:nvSpPr>
        <p:spPr>
          <a:xfrm>
            <a:off x="2152651" y="1898890"/>
            <a:ext cx="72903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Average Length Computed by Traffic Flow Theory (Blue) and Vehicle Class Count Data (Red)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7558" y="5442190"/>
            <a:ext cx="40997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Lane 1                                                               Lane 2</a:t>
            </a:r>
          </a:p>
        </p:txBody>
      </p:sp>
    </p:spTree>
    <p:extLst>
      <p:ext uri="{BB962C8B-B14F-4D97-AF65-F5344CB8AC3E}">
        <p14:creationId xmlns:p14="http://schemas.microsoft.com/office/powerpoint/2010/main" val="55298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857251"/>
            <a:ext cx="6858000" cy="477603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Top 10 Most Congested - 2013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038" y="1318063"/>
            <a:ext cx="6615725" cy="3227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240" y="4771700"/>
            <a:ext cx="3432298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201" y="4771700"/>
            <a:ext cx="3108561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698547" y="3471438"/>
            <a:ext cx="171450" cy="171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5318" y="2267626"/>
            <a:ext cx="171450" cy="171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878261" y="3144382"/>
            <a:ext cx="171450" cy="171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941951" y="2434551"/>
            <a:ext cx="171450" cy="171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14275" y="2297050"/>
            <a:ext cx="17145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96000" y="3065447"/>
            <a:ext cx="17145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6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871</Words>
  <Application>Microsoft Office PowerPoint</Application>
  <PresentationFormat>Widescreen</PresentationFormat>
  <Paragraphs>139</Paragraphs>
  <Slides>35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Andalus</vt:lpstr>
      <vt:lpstr>Arial</vt:lpstr>
      <vt:lpstr>Arial Black</vt:lpstr>
      <vt:lpstr>Calibri</vt:lpstr>
      <vt:lpstr>Calibri Light</vt:lpstr>
      <vt:lpstr>Century Schoolbook</vt:lpstr>
      <vt:lpstr>Mangal</vt:lpstr>
      <vt:lpstr>Tahoma</vt:lpstr>
      <vt:lpstr>Times New Roman</vt:lpstr>
      <vt:lpstr>Wingdings</vt:lpstr>
      <vt:lpstr>Office Theme</vt:lpstr>
      <vt:lpstr>Adobe Acrobat Document</vt:lpstr>
      <vt:lpstr>Performance Analysis, Visualization and Big Data Solutions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Latencies</vt:lpstr>
      <vt:lpstr>Example-Four Sensors on I-35</vt:lpstr>
      <vt:lpstr>Top 10 Most Congested - 2013</vt:lpstr>
      <vt:lpstr>PowerPoint Presentation</vt:lpstr>
      <vt:lpstr>PowerPoint Presentation</vt:lpstr>
      <vt:lpstr>TCPs 2016</vt:lpstr>
      <vt:lpstr>Transition</vt:lpstr>
      <vt:lpstr>Data Pipeline</vt:lpstr>
      <vt:lpstr>PowerPoint Presentation</vt:lpstr>
      <vt:lpstr>Sensor Monitoring </vt:lpstr>
      <vt:lpstr>Volume Plot</vt:lpstr>
      <vt:lpstr>PowerPoint Presentation</vt:lpstr>
      <vt:lpstr>Dynamic Message Signs</vt:lpstr>
      <vt:lpstr>Simple comparative visualization</vt:lpstr>
      <vt:lpstr>Applications of Deep Learning in Transportation  </vt:lpstr>
      <vt:lpstr>PowerPoint Presentation</vt:lpstr>
      <vt:lpstr>PowerPoint Presentation</vt:lpstr>
      <vt:lpstr>PowerPoint Presentation</vt:lpstr>
      <vt:lpstr>PowerPoint Presentation</vt:lpstr>
      <vt:lpstr>New Vision Solutions</vt:lpstr>
      <vt:lpstr>New Vision Solutions</vt:lpstr>
      <vt:lpstr>New Vision Solutions (Why now?)</vt:lpstr>
      <vt:lpstr>New Vision Solutions (Why now?)</vt:lpstr>
      <vt:lpstr>PowerPoint Presentation</vt:lpstr>
      <vt:lpstr>Multi-object Detection – With Poor Video Quality</vt:lpstr>
      <vt:lpstr>Video Insert</vt:lpstr>
      <vt:lpstr>Video Insert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Analysis, Visualization and Big Data Solutions   </dc:title>
  <dc:creator>Sharma, Anuj [CCE E]</dc:creator>
  <cp:lastModifiedBy>Sharma, Anuj [CCE E]</cp:lastModifiedBy>
  <cp:revision>3</cp:revision>
  <dcterms:created xsi:type="dcterms:W3CDTF">2017-01-12T22:49:15Z</dcterms:created>
  <dcterms:modified xsi:type="dcterms:W3CDTF">2017-01-13T21:05:50Z</dcterms:modified>
</cp:coreProperties>
</file>